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74" r:id="rId6"/>
    <p:sldId id="262" r:id="rId7"/>
    <p:sldId id="263" r:id="rId8"/>
    <p:sldId id="264" r:id="rId9"/>
    <p:sldId id="275" r:id="rId10"/>
    <p:sldId id="265" r:id="rId11"/>
    <p:sldId id="266" r:id="rId12"/>
    <p:sldId id="267" r:id="rId13"/>
    <p:sldId id="269" r:id="rId14"/>
    <p:sldId id="277" r:id="rId15"/>
    <p:sldId id="268" r:id="rId16"/>
    <p:sldId id="270" r:id="rId17"/>
    <p:sldId id="271" r:id="rId18"/>
    <p:sldId id="276" r:id="rId19"/>
    <p:sldId id="27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igail Sanders" initials="AS" lastIdx="1" clrIdx="0">
    <p:extLst>
      <p:ext uri="{19B8F6BF-5375-455C-9EA6-DF929625EA0E}">
        <p15:presenceInfo xmlns:p15="http://schemas.microsoft.com/office/powerpoint/2012/main" userId="S::SandersA@leoncountyfl.gov::3f2652ad-73e5-410e-a29d-e996555237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hspportal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0696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1011" y="1975103"/>
            <a:ext cx="5120640" cy="2907791"/>
          </a:xfrm>
        </p:spPr>
        <p:txBody>
          <a:bodyPr>
            <a:noAutofit/>
          </a:bodyPr>
          <a:lstStyle/>
          <a:p>
            <a:r>
              <a:rPr lang="en-US" sz="4000" b="1" dirty="0"/>
              <a:t>CHSP </a:t>
            </a:r>
            <a:br>
              <a:rPr lang="en-US" sz="4000" b="1" dirty="0"/>
            </a:br>
            <a:r>
              <a:rPr lang="en-US" sz="4000" b="1" dirty="0"/>
              <a:t>Narrative Report Preparation </a:t>
            </a:r>
            <a:br>
              <a:rPr lang="en-US" sz="4000" b="1" dirty="0"/>
            </a:br>
            <a:r>
              <a:rPr lang="en-US" sz="4000" b="1" dirty="0"/>
              <a:t>&amp; </a:t>
            </a:r>
            <a:br>
              <a:rPr lang="en-US" sz="4000" b="1" dirty="0"/>
            </a:br>
            <a:r>
              <a:rPr lang="en-US" sz="4000" b="1" dirty="0"/>
              <a:t>Submission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6744-D81F-42F5-B5E0-E3F363A9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66" y="411504"/>
            <a:ext cx="11272867" cy="91689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Section 2: Program Accomplishments </a:t>
            </a:r>
            <a:br>
              <a:rPr lang="en-US" sz="2800" b="1" dirty="0"/>
            </a:br>
            <a:r>
              <a:rPr lang="en-US" sz="2800" b="1" dirty="0"/>
              <a:t>A and A2: Implementation Timeline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CDD965-9E0B-4DBC-9AE2-17146ECC447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2279" t="22951" b="4216"/>
          <a:stretch/>
        </p:blipFill>
        <p:spPr bwMode="auto">
          <a:xfrm>
            <a:off x="921026" y="1328394"/>
            <a:ext cx="10349948" cy="5118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5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6744-D81F-42F5-B5E0-E3F363A9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66" y="411504"/>
            <a:ext cx="11272867" cy="91689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Section 2: Program Accomplishments </a:t>
            </a:r>
            <a:br>
              <a:rPr lang="en-US" sz="2800" b="1" dirty="0"/>
            </a:br>
            <a:r>
              <a:rPr lang="en-US" sz="2800" b="1" dirty="0"/>
              <a:t>A: Program Implementation Timeline</a:t>
            </a:r>
            <a:endParaRPr lang="en-US" sz="2800" i="1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296873-CB39-41F3-808B-59749D3D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78" y="1800731"/>
            <a:ext cx="4346447" cy="39006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C15B07-EDCA-4FD2-9AE4-90EE94986CCE}"/>
              </a:ext>
            </a:extLst>
          </p:cNvPr>
          <p:cNvSpPr/>
          <p:nvPr/>
        </p:nvSpPr>
        <p:spPr>
          <a:xfrm>
            <a:off x="646175" y="1800731"/>
            <a:ext cx="655320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b="1" i="1" dirty="0"/>
              <a:t>Task/Activity/Output</a:t>
            </a:r>
            <a:r>
              <a:rPr lang="en-US" dirty="0"/>
              <a:t> field should be the exact language from the </a:t>
            </a:r>
            <a:r>
              <a:rPr lang="en-US" b="1" i="1" dirty="0"/>
              <a:t>Program Implementation Timeline</a:t>
            </a:r>
            <a:r>
              <a:rPr lang="en-US" dirty="0"/>
              <a:t> chart in the </a:t>
            </a:r>
            <a:r>
              <a:rPr lang="en-US" b="1" dirty="0">
                <a:solidFill>
                  <a:srgbClr val="FF0000"/>
                </a:solidFill>
              </a:rPr>
              <a:t>contract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i="1" dirty="0"/>
              <a:t>Specific Achievement</a:t>
            </a:r>
            <a:r>
              <a:rPr lang="en-US" dirty="0"/>
              <a:t> field should </a:t>
            </a:r>
            <a:r>
              <a:rPr lang="en-US" b="1" dirty="0"/>
              <a:t>list </a:t>
            </a:r>
            <a:r>
              <a:rPr lang="en-US" dirty="0"/>
              <a:t>specific information such as the number of clients served, program activities completed, frequency of activities, description of events, dates if applicable,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b="1" i="1" dirty="0">
                <a:solidFill>
                  <a:srgbClr val="00B050"/>
                </a:solidFill>
              </a:rPr>
              <a:t>Save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Note:</a:t>
            </a:r>
            <a:r>
              <a:rPr lang="en-US" sz="1600" b="1" i="1" dirty="0">
                <a:solidFill>
                  <a:srgbClr val="FF0000"/>
                </a:solidFill>
              </a:rPr>
              <a:t> Refer to your contract to ensure you are reporting on the exact deliverables listed in your contact</a:t>
            </a:r>
            <a:r>
              <a:rPr lang="en-US" sz="1600" b="1" i="1" dirty="0"/>
              <a:t>. </a:t>
            </a:r>
            <a:endParaRPr lang="en-US" sz="16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206F3-79A5-44CE-A903-B02D2E55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0" y="448056"/>
            <a:ext cx="11190515" cy="102055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Section 2: Program Accomplishments </a:t>
            </a:r>
            <a:br>
              <a:rPr lang="en-US" sz="2800" b="1" dirty="0"/>
            </a:br>
            <a:r>
              <a:rPr lang="en-US" sz="2800" b="1" dirty="0"/>
              <a:t>A2: Outcome Measurement Framework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6BCE-3F9F-451D-A103-79F03BBB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3" y="3548159"/>
            <a:ext cx="11190515" cy="3457201"/>
          </a:xfrm>
        </p:spPr>
        <p:txBody>
          <a:bodyPr>
            <a:noAutofit/>
          </a:bodyPr>
          <a:lstStyle/>
          <a:p>
            <a:r>
              <a:rPr lang="en-US" sz="1800" dirty="0"/>
              <a:t>The</a:t>
            </a:r>
            <a:r>
              <a:rPr lang="en-US" sz="1800" b="1" dirty="0"/>
              <a:t> </a:t>
            </a:r>
            <a:r>
              <a:rPr lang="en-US" sz="1800" b="1" i="1" dirty="0"/>
              <a:t>Program Outcome</a:t>
            </a:r>
            <a:r>
              <a:rPr lang="en-US" sz="1800" dirty="0"/>
              <a:t> field should be the exact language from </a:t>
            </a:r>
            <a:r>
              <a:rPr lang="en-US" sz="1800" b="1" dirty="0"/>
              <a:t>Attachment C: Program Logic Model/Outcome Measurement Framework </a:t>
            </a:r>
            <a:r>
              <a:rPr lang="en-US" sz="1800" b="1" i="1" dirty="0"/>
              <a:t>Program Outcome</a:t>
            </a:r>
            <a:r>
              <a:rPr lang="en-US" sz="1800" dirty="0"/>
              <a:t> chart in the </a:t>
            </a:r>
            <a:r>
              <a:rPr lang="en-US" sz="1800" b="1" dirty="0">
                <a:solidFill>
                  <a:srgbClr val="FF0000"/>
                </a:solidFill>
              </a:rPr>
              <a:t>contract</a:t>
            </a:r>
            <a:r>
              <a:rPr lang="en-US" sz="1800" dirty="0"/>
              <a:t>. </a:t>
            </a:r>
          </a:p>
          <a:p>
            <a:r>
              <a:rPr lang="en-US" sz="1800" dirty="0"/>
              <a:t>The </a:t>
            </a:r>
            <a:r>
              <a:rPr lang="en-US" sz="1800" b="1" i="1" dirty="0"/>
              <a:t>Measurable Indicators </a:t>
            </a:r>
            <a:r>
              <a:rPr lang="en-US" sz="1800" dirty="0"/>
              <a:t>field should be the exact language from </a:t>
            </a:r>
            <a:r>
              <a:rPr lang="en-US" sz="1800" b="1" dirty="0"/>
              <a:t>Attachment C: Program Logic Model/Outcome Measurement Framework </a:t>
            </a:r>
            <a:r>
              <a:rPr lang="en-US" sz="1800" b="1" i="1" dirty="0"/>
              <a:t>Measurable Indicators</a:t>
            </a:r>
            <a:r>
              <a:rPr lang="en-US" sz="1800" dirty="0"/>
              <a:t> chart in the </a:t>
            </a:r>
            <a:r>
              <a:rPr lang="en-US" sz="1800" b="1" dirty="0">
                <a:solidFill>
                  <a:srgbClr val="FF0000"/>
                </a:solidFill>
              </a:rPr>
              <a:t>contract</a:t>
            </a:r>
            <a:r>
              <a:rPr lang="en-US" sz="1800" dirty="0"/>
              <a:t>. </a:t>
            </a:r>
          </a:p>
          <a:p>
            <a:r>
              <a:rPr lang="en-US" sz="1800" dirty="0"/>
              <a:t>The </a:t>
            </a:r>
            <a:r>
              <a:rPr lang="en-US" sz="1800" b="1" i="1" dirty="0"/>
              <a:t>Specific Achievement</a:t>
            </a:r>
            <a:r>
              <a:rPr lang="en-US" sz="1800" dirty="0"/>
              <a:t> field should precisely describe the program accomplishments, including numbers and correlating percentages.</a:t>
            </a:r>
          </a:p>
          <a:p>
            <a:r>
              <a:rPr lang="en-US" sz="1800" dirty="0"/>
              <a:t>Click</a:t>
            </a:r>
            <a:r>
              <a:rPr lang="en-US" sz="1800" b="1" dirty="0"/>
              <a:t> </a:t>
            </a:r>
            <a:r>
              <a:rPr lang="en-US" sz="1800" b="1" i="1" dirty="0">
                <a:solidFill>
                  <a:srgbClr val="00B050"/>
                </a:solidFill>
              </a:rPr>
              <a:t>Save</a:t>
            </a:r>
            <a:r>
              <a:rPr lang="en-US" sz="1800" b="1" dirty="0"/>
              <a:t> and </a:t>
            </a:r>
            <a:r>
              <a:rPr lang="en-US" sz="1800" b="1" i="1" dirty="0"/>
              <a:t>Continue</a:t>
            </a:r>
            <a:endParaRPr lang="en-US" sz="1800" dirty="0"/>
          </a:p>
          <a:p>
            <a:r>
              <a:rPr lang="en-US" sz="1600" i="1" dirty="0"/>
              <a:t>Note:</a:t>
            </a:r>
            <a:r>
              <a:rPr lang="en-US" sz="1600" b="1" i="1" dirty="0">
                <a:solidFill>
                  <a:srgbClr val="FF0000"/>
                </a:solidFill>
              </a:rPr>
              <a:t> Refer to your contract to ensure you are reporting on the exact deliverables listed in your contact</a:t>
            </a:r>
            <a:r>
              <a:rPr lang="en-US" sz="1600" b="1" i="1" dirty="0"/>
              <a:t>. </a:t>
            </a:r>
            <a:endParaRPr lang="en-US" sz="1600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8DF511-8C88-4244-AAEE-70BAC88E46C8}"/>
              </a:ext>
            </a:extLst>
          </p:cNvPr>
          <p:cNvGrpSpPr/>
          <p:nvPr/>
        </p:nvGrpSpPr>
        <p:grpSpPr>
          <a:xfrm>
            <a:off x="1973083" y="1468606"/>
            <a:ext cx="8245827" cy="2079553"/>
            <a:chOff x="1189980" y="1468606"/>
            <a:chExt cx="9648045" cy="243318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36C113-581D-4722-A540-F1317F92AB16}"/>
                </a:ext>
              </a:extLst>
            </p:cNvPr>
            <p:cNvGrpSpPr/>
            <p:nvPr/>
          </p:nvGrpSpPr>
          <p:grpSpPr>
            <a:xfrm>
              <a:off x="1189980" y="1468606"/>
              <a:ext cx="9648045" cy="2390330"/>
              <a:chOff x="1266737" y="1468606"/>
              <a:chExt cx="9648045" cy="2390330"/>
            </a:xfrm>
          </p:grpSpPr>
          <p:pic>
            <p:nvPicPr>
              <p:cNvPr id="7" name="Picture 6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C13623C4-9E1F-436F-8610-1675AC8C56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67" b="21869"/>
              <a:stretch/>
            </p:blipFill>
            <p:spPr>
              <a:xfrm>
                <a:off x="1266737" y="1468606"/>
                <a:ext cx="9648045" cy="239033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FFFEDC5-8162-4567-8BE4-B1C741D7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5650" y="3410667"/>
                <a:ext cx="2818085" cy="412616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6CBBBB-F679-4469-93CA-0B939E292A0E}"/>
                </a:ext>
              </a:extLst>
            </p:cNvPr>
            <p:cNvSpPr/>
            <p:nvPr/>
          </p:nvSpPr>
          <p:spPr>
            <a:xfrm>
              <a:off x="1189980" y="3361618"/>
              <a:ext cx="2942712" cy="540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dirty="0"/>
                <a:t>Note: </a:t>
              </a:r>
              <a:r>
                <a:rPr lang="en-US" sz="1200" i="1" dirty="0">
                  <a:solidFill>
                    <a:srgbClr val="C00000"/>
                  </a:solidFill>
                </a:rPr>
                <a:t>Only made available in the Year-End report.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43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96A3-0396-48AD-B0AA-5E04E111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406827"/>
            <a:ext cx="11400637" cy="104611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Section 2: Program Accomplishments </a:t>
            </a:r>
            <a:br>
              <a:rPr lang="en-US" sz="2800" b="1" dirty="0"/>
            </a:br>
            <a:r>
              <a:rPr lang="en-US" sz="2800" b="1" dirty="0"/>
              <a:t>B: Obstacles/Challenges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6AFBC-723B-472B-BF68-00B9F9360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5480555"/>
            <a:ext cx="11400637" cy="104611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800" dirty="0"/>
              <a:t>Highlight specific challenges and needs facing your program and the actions taken to resolve them</a:t>
            </a:r>
          </a:p>
          <a:p>
            <a:pPr lvl="0"/>
            <a:r>
              <a:rPr lang="en-US" sz="1800" dirty="0"/>
              <a:t>Click</a:t>
            </a:r>
            <a:r>
              <a:rPr lang="en-US" sz="1800" b="1" dirty="0"/>
              <a:t> </a:t>
            </a:r>
            <a:r>
              <a:rPr lang="en-US" sz="1800" b="1" i="1" dirty="0"/>
              <a:t>Continue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B8EDF-210D-4F79-9AE2-9745F6F20AFC}"/>
              </a:ext>
            </a:extLst>
          </p:cNvPr>
          <p:cNvPicPr/>
          <p:nvPr/>
        </p:nvPicPr>
        <p:blipFill rotWithShape="1">
          <a:blip r:embed="rId2"/>
          <a:srcRect l="13859" t="12585" b="5957"/>
          <a:stretch/>
        </p:blipFill>
        <p:spPr bwMode="auto">
          <a:xfrm>
            <a:off x="2361283" y="1452946"/>
            <a:ext cx="7466635" cy="4004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99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6D55-5364-4DD0-8992-E957FC4D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404664"/>
            <a:ext cx="11423374" cy="9596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Section 2: Program Accomplishments </a:t>
            </a:r>
            <a:br>
              <a:rPr lang="en-US" sz="2800" b="1" dirty="0"/>
            </a:br>
            <a:r>
              <a:rPr lang="en-US" sz="2800" b="1" dirty="0"/>
              <a:t>C: Major Accomplishments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9BD9A-897A-4AEC-9666-7053A3D59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5323679"/>
            <a:ext cx="11423374" cy="1140101"/>
          </a:xfrm>
        </p:spPr>
        <p:txBody>
          <a:bodyPr>
            <a:normAutofit/>
          </a:bodyPr>
          <a:lstStyle/>
          <a:p>
            <a:r>
              <a:rPr lang="en-US" sz="1800" dirty="0"/>
              <a:t>List major collaborative accomplishments and discuss efforts toward developing sustainable partnerships achieved during this reporting period.</a:t>
            </a:r>
          </a:p>
          <a:p>
            <a:pPr lvl="0"/>
            <a:r>
              <a:rPr lang="en-US" sz="1800" dirty="0"/>
              <a:t>Click</a:t>
            </a:r>
            <a:r>
              <a:rPr lang="en-US" sz="1800" b="1" dirty="0"/>
              <a:t> </a:t>
            </a:r>
            <a:r>
              <a:rPr lang="en-US" sz="1800" b="1" i="1" dirty="0"/>
              <a:t>Continue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24A9D-F116-46B5-B57B-71727497D443}"/>
              </a:ext>
            </a:extLst>
          </p:cNvPr>
          <p:cNvPicPr/>
          <p:nvPr/>
        </p:nvPicPr>
        <p:blipFill rotWithShape="1">
          <a:blip r:embed="rId2"/>
          <a:srcRect l="13662" t="15090" b="5567"/>
          <a:stretch/>
        </p:blipFill>
        <p:spPr bwMode="auto">
          <a:xfrm>
            <a:off x="2307633" y="1434517"/>
            <a:ext cx="7576733" cy="388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1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A075-BF25-4DDB-B599-80F4041B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9" y="302960"/>
            <a:ext cx="11393461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Section 2: Program Accomplishments</a:t>
            </a:r>
            <a:br>
              <a:rPr lang="en-US" sz="2800" b="1" dirty="0"/>
            </a:br>
            <a:r>
              <a:rPr lang="en-US" sz="2800" b="1" dirty="0"/>
              <a:t>D: Citizens Review Team Findings and E: CRT Obstacles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4C797-C196-406E-A21B-69EDBF13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2103119"/>
            <a:ext cx="11330608" cy="4337437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n-US" sz="1400" b="1" dirty="0"/>
          </a:p>
          <a:p>
            <a:pPr lvl="0"/>
            <a:r>
              <a:rPr lang="en-US" sz="1900" b="1" dirty="0"/>
              <a:t>Section D: </a:t>
            </a:r>
            <a:r>
              <a:rPr lang="en-US" sz="1900" b="1" dirty="0">
                <a:solidFill>
                  <a:srgbClr val="FF0000"/>
                </a:solidFill>
              </a:rPr>
              <a:t>Refer to your contract. </a:t>
            </a:r>
            <a:r>
              <a:rPr lang="en-US" sz="1900" dirty="0"/>
              <a:t>If there are any </a:t>
            </a:r>
            <a:r>
              <a:rPr lang="en-US" sz="1900" b="1" dirty="0"/>
              <a:t>Citizens Review Team Findings</a:t>
            </a:r>
            <a:r>
              <a:rPr lang="en-US" sz="1900" dirty="0"/>
              <a:t> listed in your contract, please enter the exact language, and provide an update on measures taken to resolve the concerns. </a:t>
            </a:r>
            <a:r>
              <a:rPr lang="en-US" sz="1900" b="1" dirty="0"/>
              <a:t>If no concerns are noted in your contract</a:t>
            </a:r>
            <a:r>
              <a:rPr lang="en-US" sz="1900" dirty="0"/>
              <a:t>, click the box </a:t>
            </a:r>
            <a:r>
              <a:rPr lang="en-US" sz="1900" i="1" dirty="0"/>
              <a:t>The Agency does not have a CRT finding or Serious Concern for this reporting period. </a:t>
            </a:r>
          </a:p>
          <a:p>
            <a:pPr lvl="0"/>
            <a:r>
              <a:rPr lang="en-US" sz="1900" b="1" dirty="0"/>
              <a:t>Section E: </a:t>
            </a:r>
            <a:r>
              <a:rPr lang="en-US" sz="1900" dirty="0"/>
              <a:t>Discuss any significant obstacles encountered in the resolving CRT findings or concerns</a:t>
            </a:r>
          </a:p>
          <a:p>
            <a:pPr lvl="0"/>
            <a:r>
              <a:rPr lang="en-US" sz="1900" dirty="0"/>
              <a:t>Click </a:t>
            </a:r>
            <a:r>
              <a:rPr lang="en-US" sz="1900" b="1" dirty="0">
                <a:solidFill>
                  <a:srgbClr val="00B050"/>
                </a:solidFill>
              </a:rPr>
              <a:t>Save</a:t>
            </a:r>
            <a:r>
              <a:rPr lang="en-US" sz="1900" dirty="0"/>
              <a:t> and</a:t>
            </a:r>
            <a:r>
              <a:rPr lang="en-US" sz="1900" b="1" dirty="0"/>
              <a:t> </a:t>
            </a:r>
            <a:r>
              <a:rPr lang="en-US" sz="1900" b="1" i="1" dirty="0"/>
              <a:t>Continue</a:t>
            </a:r>
            <a:endParaRPr lang="en-US" sz="19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38BE2-A1F0-4543-BB41-96394FC1C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0" t="23666" r="10610" b="34799"/>
          <a:stretch/>
        </p:blipFill>
        <p:spPr>
          <a:xfrm>
            <a:off x="1444487" y="1470992"/>
            <a:ext cx="9502643" cy="29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1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3C13-0359-4489-A1D9-F838E4CA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410818"/>
            <a:ext cx="11370365" cy="8878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Section 3: Verification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114AE-1DA2-4666-89D8-502AACE3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954157"/>
            <a:ext cx="11224592" cy="5393634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sz="1800" dirty="0"/>
              <a:t>Complete </a:t>
            </a:r>
            <a:r>
              <a:rPr lang="en-US" sz="1800" b="1" dirty="0"/>
              <a:t>all</a:t>
            </a:r>
            <a:r>
              <a:rPr lang="en-US" sz="1800" dirty="0"/>
              <a:t> fields, sign click </a:t>
            </a:r>
            <a:r>
              <a:rPr lang="en-US" sz="1800" b="1" i="1" dirty="0">
                <a:solidFill>
                  <a:srgbClr val="00B050"/>
                </a:solidFill>
              </a:rPr>
              <a:t>Save</a:t>
            </a:r>
            <a:r>
              <a:rPr lang="en-US" sz="1800" b="1" i="1" dirty="0"/>
              <a:t> </a:t>
            </a:r>
            <a:r>
              <a:rPr lang="en-US" sz="1800" dirty="0"/>
              <a:t>and </a:t>
            </a:r>
            <a:r>
              <a:rPr lang="en-US" sz="1800" b="1" i="1" dirty="0"/>
              <a:t>Submit</a:t>
            </a:r>
            <a:endParaRPr lang="en-US" sz="1800" dirty="0"/>
          </a:p>
          <a:p>
            <a:pPr lvl="0"/>
            <a:r>
              <a:rPr lang="en-US" sz="1800" dirty="0"/>
              <a:t>It is important that all parties who need to sign off on Applications and/or Reports are registered in the CHSP Portal. Please reach out to your Contract Manager for further assistance, if applicable.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E3147-68CB-4302-BA2D-B3E025938A37}"/>
              </a:ext>
            </a:extLst>
          </p:cNvPr>
          <p:cNvPicPr/>
          <p:nvPr/>
        </p:nvPicPr>
        <p:blipFill rotWithShape="1">
          <a:blip r:embed="rId2"/>
          <a:srcRect l="12134" t="23468" b="4316"/>
          <a:stretch/>
        </p:blipFill>
        <p:spPr bwMode="auto">
          <a:xfrm>
            <a:off x="2115709" y="861392"/>
            <a:ext cx="7960581" cy="4028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72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3C13-0359-4489-A1D9-F838E4CA5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anchor="ctr">
            <a:normAutofit/>
          </a:bodyPr>
          <a:lstStyle/>
          <a:p>
            <a:r>
              <a:rPr lang="en-US" b="1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AF3BEE1-A1F7-4933-AFB0-EF611A26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>
            <a:fillRect/>
          </a:stretch>
        </p:blipFill>
        <p:spPr bwMode="auto">
          <a:xfrm>
            <a:off x="4377303" y="1144068"/>
            <a:ext cx="3437389" cy="15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AD10C55-00B8-434C-86C5-404E46EB3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53678"/>
              </p:ext>
            </p:extLst>
          </p:nvPr>
        </p:nvGraphicFramePr>
        <p:xfrm>
          <a:off x="602973" y="3647467"/>
          <a:ext cx="10986051" cy="19970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7149">
                  <a:extLst>
                    <a:ext uri="{9D8B030D-6E8A-4147-A177-3AD203B41FA5}">
                      <a16:colId xmlns:a16="http://schemas.microsoft.com/office/drawing/2014/main" val="3952448400"/>
                    </a:ext>
                  </a:extLst>
                </a:gridCol>
                <a:gridCol w="4136885">
                  <a:extLst>
                    <a:ext uri="{9D8B030D-6E8A-4147-A177-3AD203B41FA5}">
                      <a16:colId xmlns:a16="http://schemas.microsoft.com/office/drawing/2014/main" val="2425839818"/>
                    </a:ext>
                  </a:extLst>
                </a:gridCol>
                <a:gridCol w="3662017">
                  <a:extLst>
                    <a:ext uri="{9D8B030D-6E8A-4147-A177-3AD203B41FA5}">
                      <a16:colId xmlns:a16="http://schemas.microsoft.com/office/drawing/2014/main" val="1816352927"/>
                    </a:ext>
                  </a:extLst>
                </a:gridCol>
              </a:tblGrid>
              <a:tr h="513716">
                <a:tc>
                  <a:txBody>
                    <a:bodyPr/>
                    <a:lstStyle/>
                    <a:p>
                      <a:r>
                        <a:rPr lang="en-US" dirty="0"/>
                        <a:t>Quarterly/Year-End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Reporting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00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through December 31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25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through March 31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25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5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through June 30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25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86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Year-End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through September 30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31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93826"/>
                  </a:ext>
                </a:extLst>
              </a:tr>
            </a:tbl>
          </a:graphicData>
        </a:graphic>
      </p:graphicFrame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5364030-0D5E-4F1F-86E1-542709FCB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73" y="1151575"/>
            <a:ext cx="1591106" cy="159110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2922FC7-F4D7-4049-BBF1-3E7EDA780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690" y="848122"/>
            <a:ext cx="3288293" cy="21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26899-273D-447C-AF6A-0DBF1442C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548" y="1875690"/>
            <a:ext cx="3965300" cy="3106624"/>
          </a:xfrm>
        </p:spPr>
        <p:txBody>
          <a:bodyPr/>
          <a:lstStyle/>
          <a:p>
            <a:r>
              <a:rPr lang="en-US" sz="2000" dirty="0"/>
              <a:t>Log into your account at: </a:t>
            </a:r>
            <a:r>
              <a:rPr lang="en-US" sz="2400" b="1" dirty="0">
                <a:hlinkClick r:id="rId2"/>
              </a:rPr>
              <a:t>https://chspportal.org</a:t>
            </a:r>
            <a:endParaRPr lang="en-US" sz="2400" b="1" dirty="0"/>
          </a:p>
          <a:p>
            <a:r>
              <a:rPr lang="en-US" sz="2000" dirty="0"/>
              <a:t>If you forgot your password</a:t>
            </a:r>
          </a:p>
          <a:p>
            <a:pPr lvl="2"/>
            <a:r>
              <a:rPr lang="en-US" sz="1800" dirty="0"/>
              <a:t>Click on </a:t>
            </a:r>
            <a:r>
              <a:rPr lang="en-US" sz="1800" b="1" i="1" dirty="0"/>
              <a:t>forgot your password?</a:t>
            </a:r>
            <a:r>
              <a:rPr lang="en-US" sz="1800" dirty="0"/>
              <a:t> </a:t>
            </a:r>
          </a:p>
          <a:p>
            <a:pPr lvl="2"/>
            <a:r>
              <a:rPr lang="en-US" sz="1800" dirty="0"/>
              <a:t>Follow directions to log in</a:t>
            </a:r>
          </a:p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76739F-CD7E-4C3A-AAFA-70988C21F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360A70-0E06-4D42-900F-DAB0D060D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1" y="2631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23A3EF-D925-40F8-B005-EE3FAE14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5686"/>
            <a:ext cx="5343739" cy="3106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DCA784-436D-4814-895A-DE6A923885DB}"/>
              </a:ext>
            </a:extLst>
          </p:cNvPr>
          <p:cNvSpPr/>
          <p:nvPr/>
        </p:nvSpPr>
        <p:spPr>
          <a:xfrm>
            <a:off x="500055" y="554212"/>
            <a:ext cx="1124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Login Information</a:t>
            </a:r>
          </a:p>
        </p:txBody>
      </p:sp>
    </p:spTree>
    <p:extLst>
      <p:ext uri="{BB962C8B-B14F-4D97-AF65-F5344CB8AC3E}">
        <p14:creationId xmlns:p14="http://schemas.microsoft.com/office/powerpoint/2010/main" val="3592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A0EF-3A10-41B3-A149-BDC157D4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71" y="1127595"/>
            <a:ext cx="3313043" cy="2908696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on the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 Report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icon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(4</a:t>
            </a:r>
            <a:r>
              <a:rPr lang="en-US" sz="1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icon)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on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Start Report </a:t>
            </a:r>
            <a:b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(black button)</a:t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0C377E-BC2B-460D-919B-4345F0679EB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2677" t="30248" r="17638" b="3598"/>
          <a:stretch/>
        </p:blipFill>
        <p:spPr bwMode="auto">
          <a:xfrm>
            <a:off x="3737113" y="1127595"/>
            <a:ext cx="7916924" cy="5241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7D0BCC-D021-403D-AF4B-D3718801D22C}"/>
              </a:ext>
            </a:extLst>
          </p:cNvPr>
          <p:cNvSpPr/>
          <p:nvPr/>
        </p:nvSpPr>
        <p:spPr>
          <a:xfrm>
            <a:off x="422009" y="488508"/>
            <a:ext cx="1134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to Start a Report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497CF7-5FD1-421D-AFB5-BAE1F1A67C96}"/>
              </a:ext>
            </a:extLst>
          </p:cNvPr>
          <p:cNvSpPr/>
          <p:nvPr/>
        </p:nvSpPr>
        <p:spPr>
          <a:xfrm>
            <a:off x="6150864" y="1356195"/>
            <a:ext cx="664629" cy="66462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B99BF6-E305-4614-883A-6458B3C65F1A}"/>
              </a:ext>
            </a:extLst>
          </p:cNvPr>
          <p:cNvSpPr/>
          <p:nvPr/>
        </p:nvSpPr>
        <p:spPr>
          <a:xfrm>
            <a:off x="3575304" y="2962656"/>
            <a:ext cx="1572768" cy="6035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34FC99-B376-467B-8667-2BCDB1B149B0}"/>
              </a:ext>
            </a:extLst>
          </p:cNvPr>
          <p:cNvPicPr/>
          <p:nvPr/>
        </p:nvPicPr>
        <p:blipFill rotWithShape="1">
          <a:blip r:embed="rId2"/>
          <a:srcRect l="19893" t="19019" r="24628" b="37016"/>
          <a:stretch/>
        </p:blipFill>
        <p:spPr bwMode="auto">
          <a:xfrm>
            <a:off x="3920751" y="1408043"/>
            <a:ext cx="7792278" cy="4041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23BD-BAE1-4F40-A0EA-F7DFF339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408043"/>
            <a:ext cx="3310204" cy="40419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dirty="0"/>
              <a:t>From the dropdown options</a:t>
            </a:r>
          </a:p>
          <a:p>
            <a:r>
              <a:rPr lang="en-US" sz="1800" dirty="0"/>
              <a:t>Select the correct Funding Year</a:t>
            </a:r>
          </a:p>
          <a:p>
            <a:r>
              <a:rPr lang="en-US" sz="1800" dirty="0"/>
              <a:t>Select your CHSP Team</a:t>
            </a:r>
          </a:p>
          <a:p>
            <a:r>
              <a:rPr lang="en-US" sz="1800" dirty="0"/>
              <a:t>Enter your Program Name as listed in your contract</a:t>
            </a:r>
          </a:p>
          <a:p>
            <a:r>
              <a:rPr lang="en-US" sz="1800" dirty="0"/>
              <a:t>Select the Reporting Period </a:t>
            </a:r>
          </a:p>
          <a:p>
            <a:pPr lvl="0"/>
            <a:r>
              <a:rPr lang="en-US" sz="1800" dirty="0"/>
              <a:t>Click </a:t>
            </a:r>
            <a:r>
              <a:rPr lang="en-US" sz="1800" b="1" i="1" dirty="0"/>
              <a:t>Next</a:t>
            </a:r>
            <a:endParaRPr lang="en-US" sz="1050" dirty="0"/>
          </a:p>
          <a:p>
            <a:pPr marL="0" lvl="0" indent="0" algn="r">
              <a:buNone/>
            </a:pPr>
            <a:endParaRPr lang="en-US" sz="105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6EEEE-C83C-44DD-AA96-309C1E1904C3}"/>
              </a:ext>
            </a:extLst>
          </p:cNvPr>
          <p:cNvSpPr txBox="1"/>
          <p:nvPr/>
        </p:nvSpPr>
        <p:spPr>
          <a:xfrm>
            <a:off x="452846" y="583738"/>
            <a:ext cx="1126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to Start a Report</a:t>
            </a:r>
          </a:p>
        </p:txBody>
      </p:sp>
    </p:spTree>
    <p:extLst>
      <p:ext uri="{BB962C8B-B14F-4D97-AF65-F5344CB8AC3E}">
        <p14:creationId xmlns:p14="http://schemas.microsoft.com/office/powerpoint/2010/main" val="15868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FDFA-94D8-47F3-A004-8D995B84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17" y="1715277"/>
            <a:ext cx="11099989" cy="4320809"/>
          </a:xfrm>
        </p:spPr>
        <p:txBody>
          <a:bodyPr>
            <a:noAutofit/>
          </a:bodyPr>
          <a:lstStyle/>
          <a:p>
            <a:pPr marL="0" lvl="0" indent="0"/>
            <a:r>
              <a:rPr lang="en-US" sz="1800" dirty="0">
                <a:latin typeface="+mn-lt"/>
              </a:rPr>
              <a:t>You will see each section and subsection of the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report if you click on the vertical navigation bar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on the right side of your screen; this bar expands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and contracts as you click on it. 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 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green</a:t>
            </a:r>
            <a:r>
              <a:rPr lang="en-US" sz="1800" dirty="0">
                <a:latin typeface="+mn-lt"/>
              </a:rPr>
              <a:t> checkmark on the subsections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means that you completed this portion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of the report.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6EA145-19D5-4089-A515-F03929B34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087" t="16022" r="1631" b="17859"/>
          <a:stretch/>
        </p:blipFill>
        <p:spPr>
          <a:xfrm>
            <a:off x="7377665" y="493643"/>
            <a:ext cx="4308540" cy="587071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0ADF30-0E02-48B9-8B8D-789EE484A597}"/>
              </a:ext>
            </a:extLst>
          </p:cNvPr>
          <p:cNvSpPr/>
          <p:nvPr/>
        </p:nvSpPr>
        <p:spPr>
          <a:xfrm>
            <a:off x="6096000" y="2305158"/>
            <a:ext cx="1076768" cy="1098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F49A82-A1B1-4490-A127-676B5597114A}"/>
              </a:ext>
            </a:extLst>
          </p:cNvPr>
          <p:cNvSpPr/>
          <p:nvPr/>
        </p:nvSpPr>
        <p:spPr>
          <a:xfrm>
            <a:off x="505795" y="560304"/>
            <a:ext cx="6792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Progress Navigation</a:t>
            </a:r>
            <a:endParaRPr lang="en-US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FD876D-2D64-4CE1-9D8C-479ABD4A50ED}"/>
              </a:ext>
            </a:extLst>
          </p:cNvPr>
          <p:cNvSpPr/>
          <p:nvPr/>
        </p:nvSpPr>
        <p:spPr>
          <a:xfrm>
            <a:off x="7307566" y="1701352"/>
            <a:ext cx="519698" cy="34284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D2C110-7615-410E-8DEC-4CAD4473336F}"/>
              </a:ext>
            </a:extLst>
          </p:cNvPr>
          <p:cNvSpPr/>
          <p:nvPr/>
        </p:nvSpPr>
        <p:spPr>
          <a:xfrm>
            <a:off x="8485632" y="3794760"/>
            <a:ext cx="356616" cy="3291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3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ACFACF-64E5-4273-BC76-BE23DAC6A3EB}"/>
              </a:ext>
            </a:extLst>
          </p:cNvPr>
          <p:cNvPicPr/>
          <p:nvPr/>
        </p:nvPicPr>
        <p:blipFill rotWithShape="1">
          <a:blip r:embed="rId2"/>
          <a:srcRect l="1589" t="9188" r="258" b="3794"/>
          <a:stretch/>
        </p:blipFill>
        <p:spPr bwMode="auto">
          <a:xfrm>
            <a:off x="2013731" y="1300293"/>
            <a:ext cx="8045432" cy="3771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9EA595-553A-40B4-912F-E756B957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271484"/>
            <a:ext cx="11310731" cy="122753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Section 1: Persons Served </a:t>
            </a:r>
            <a:br>
              <a:rPr lang="en-US" sz="2800" b="1" dirty="0"/>
            </a:br>
            <a:r>
              <a:rPr lang="en-US" sz="2800" b="1" dirty="0"/>
              <a:t>A and B: Demographics &amp; Income Guidelines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AD7F6-808C-451F-9C7F-0DB66EF1B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4" y="5072152"/>
            <a:ext cx="11191627" cy="1431992"/>
          </a:xfrm>
        </p:spPr>
        <p:txBody>
          <a:bodyPr>
            <a:normAutofit/>
          </a:bodyPr>
          <a:lstStyle/>
          <a:p>
            <a:r>
              <a:rPr lang="en-US" sz="1800" dirty="0"/>
              <a:t>Complete appropriate fields and click </a:t>
            </a:r>
            <a:r>
              <a:rPr lang="en-US" sz="1800" i="1" dirty="0"/>
              <a:t>Continue.  </a:t>
            </a:r>
            <a:r>
              <a:rPr lang="en-US" sz="1800" dirty="0">
                <a:solidFill>
                  <a:srgbClr val="FF0000"/>
                </a:solidFill>
              </a:rPr>
              <a:t>Please note that this section requires you to provide </a:t>
            </a:r>
            <a:r>
              <a:rPr lang="en-US" sz="1800" b="1" dirty="0">
                <a:solidFill>
                  <a:srgbClr val="FF0000"/>
                </a:solidFill>
              </a:rPr>
              <a:t>unduplicated </a:t>
            </a:r>
            <a:r>
              <a:rPr lang="en-US" sz="1800" dirty="0">
                <a:solidFill>
                  <a:srgbClr val="FF0000"/>
                </a:solidFill>
              </a:rPr>
              <a:t>(new clients) numbers served during the reporting period only</a:t>
            </a:r>
            <a:r>
              <a:rPr lang="en-US" sz="1800" dirty="0"/>
              <a:t>; all subsection totals </a:t>
            </a:r>
            <a:r>
              <a:rPr lang="en-US" sz="1800" b="1" dirty="0"/>
              <a:t>must</a:t>
            </a:r>
            <a:r>
              <a:rPr lang="en-US" sz="1800" dirty="0"/>
              <a:t> match, except for the number of Hispanic persons served.</a:t>
            </a:r>
          </a:p>
          <a:p>
            <a:pPr lvl="0"/>
            <a:r>
              <a:rPr lang="en-US" sz="1800" dirty="0"/>
              <a:t>Click </a:t>
            </a:r>
            <a:r>
              <a:rPr lang="en-US" sz="1800" b="1" dirty="0">
                <a:solidFill>
                  <a:srgbClr val="00B050"/>
                </a:solidFill>
              </a:rPr>
              <a:t>Save</a:t>
            </a:r>
            <a:r>
              <a:rPr lang="en-US" sz="1800" dirty="0"/>
              <a:t> as needed and</a:t>
            </a:r>
            <a:r>
              <a:rPr lang="en-US" sz="1800" b="1" i="1" dirty="0"/>
              <a:t> Continue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EA00-93AA-4B9A-BCCF-579941DC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29" y="374659"/>
            <a:ext cx="11289776" cy="9537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Section 1: Persons Served </a:t>
            </a:r>
            <a:br>
              <a:rPr lang="en-US" sz="2800" b="1" dirty="0"/>
            </a:br>
            <a:r>
              <a:rPr lang="en-US" sz="2800" b="1" dirty="0"/>
              <a:t>C: Census Tract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B1B9C-A84C-4F33-9B3F-2626A8145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94" y="5029084"/>
            <a:ext cx="11197011" cy="1452154"/>
          </a:xfrm>
        </p:spPr>
        <p:txBody>
          <a:bodyPr>
            <a:normAutofit/>
          </a:bodyPr>
          <a:lstStyle/>
          <a:p>
            <a:r>
              <a:rPr lang="en-US" sz="1800" b="1" dirty="0"/>
              <a:t>Complete this section only if your program receives Promise Zone (</a:t>
            </a:r>
            <a:r>
              <a:rPr lang="en-US" sz="1800" b="1" dirty="0">
                <a:solidFill>
                  <a:srgbClr val="FF0000"/>
                </a:solidFill>
              </a:rPr>
              <a:t>Team 10</a:t>
            </a:r>
            <a:r>
              <a:rPr lang="en-US" sz="1800" b="1" dirty="0"/>
              <a:t>) funding</a:t>
            </a:r>
            <a:r>
              <a:rPr lang="en-US" sz="1800" dirty="0"/>
              <a:t>. The total number you report here should match the total unduplicated number you listed in the previous </a:t>
            </a:r>
            <a:r>
              <a:rPr lang="en-US" sz="1800" b="1" dirty="0"/>
              <a:t>Section 1: Persons Served A: Demographics</a:t>
            </a:r>
          </a:p>
          <a:p>
            <a:pPr lvl="0"/>
            <a:r>
              <a:rPr lang="en-US" sz="1800" dirty="0"/>
              <a:t>Click </a:t>
            </a:r>
            <a:r>
              <a:rPr lang="en-US" sz="1800" b="1" dirty="0">
                <a:solidFill>
                  <a:srgbClr val="00B050"/>
                </a:solidFill>
              </a:rPr>
              <a:t>Save</a:t>
            </a:r>
            <a:r>
              <a:rPr lang="en-US" sz="1800" dirty="0"/>
              <a:t> and </a:t>
            </a:r>
            <a:r>
              <a:rPr lang="en-US" sz="1800" b="1" i="1" dirty="0"/>
              <a:t>Continue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BB69D-C6C5-4375-8BE8-CB87436D13BA}"/>
              </a:ext>
            </a:extLst>
          </p:cNvPr>
          <p:cNvPicPr/>
          <p:nvPr/>
        </p:nvPicPr>
        <p:blipFill rotWithShape="1">
          <a:blip r:embed="rId2"/>
          <a:srcRect l="11961" t="22886" b="4438"/>
          <a:stretch/>
        </p:blipFill>
        <p:spPr bwMode="auto">
          <a:xfrm>
            <a:off x="1733103" y="1328395"/>
            <a:ext cx="8633027" cy="3651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05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8A049-796A-477B-85A5-564317FE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81" y="398660"/>
            <a:ext cx="11400638" cy="94230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Section 1: Persons Served </a:t>
            </a:r>
            <a:br>
              <a:rPr lang="en-US" sz="2800" b="1" dirty="0"/>
            </a:br>
            <a:r>
              <a:rPr lang="en-US" sz="2800" b="1" dirty="0"/>
              <a:t>D: Anticipated vs. Actual YTD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159EE-F924-4A01-AA25-457C74A40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81" y="4374876"/>
            <a:ext cx="11400638" cy="2284323"/>
          </a:xfrm>
        </p:spPr>
        <p:txBody>
          <a:bodyPr>
            <a:normAutofit/>
          </a:bodyPr>
          <a:lstStyle/>
          <a:p>
            <a:r>
              <a:rPr lang="en-US" sz="1800" dirty="0"/>
              <a:t>The number entered for </a:t>
            </a:r>
            <a:r>
              <a:rPr lang="en-US" sz="1800" b="1" i="1" dirty="0"/>
              <a:t>Anticipated Number of Persons to be Served as Stated in the Contract, Attachment A</a:t>
            </a:r>
            <a:r>
              <a:rPr lang="en-US" sz="1800" dirty="0"/>
              <a:t>, should be the exact number listed in the Contract.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Refer to your contact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dirty="0"/>
              <a:t>Question C3 (or C2 for Promise Zone Contracts)</a:t>
            </a:r>
          </a:p>
          <a:p>
            <a:pPr lvl="0"/>
            <a:r>
              <a:rPr lang="en-US" sz="1800" dirty="0"/>
              <a:t>The </a:t>
            </a:r>
            <a:r>
              <a:rPr lang="en-US" sz="1800" b="1" i="1" dirty="0"/>
              <a:t>Cumulative Number of Unduplicated Persons Served To-Date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should reflect the total number of </a:t>
            </a:r>
            <a:r>
              <a:rPr lang="en-US" sz="1800" b="1" dirty="0">
                <a:solidFill>
                  <a:srgbClr val="FF0000"/>
                </a:solidFill>
              </a:rPr>
              <a:t>unduplicated</a:t>
            </a:r>
            <a:r>
              <a:rPr lang="en-US" sz="1800" dirty="0">
                <a:solidFill>
                  <a:srgbClr val="FF0000"/>
                </a:solidFill>
              </a:rPr>
              <a:t> clients served since October 1</a:t>
            </a:r>
            <a:r>
              <a:rPr lang="en-US" sz="1800" baseline="30000" dirty="0">
                <a:solidFill>
                  <a:srgbClr val="FF0000"/>
                </a:solidFill>
              </a:rPr>
              <a:t>st</a:t>
            </a:r>
            <a:r>
              <a:rPr lang="en-US" sz="1800" baseline="30000" dirty="0"/>
              <a:t>.</a:t>
            </a:r>
            <a:endParaRPr lang="en-US" sz="1800" dirty="0"/>
          </a:p>
          <a:p>
            <a:pPr lvl="0"/>
            <a:r>
              <a:rPr lang="en-US" sz="1800" dirty="0"/>
              <a:t>Click </a:t>
            </a:r>
            <a:r>
              <a:rPr lang="en-US" sz="1800" b="1" dirty="0">
                <a:solidFill>
                  <a:srgbClr val="00B050"/>
                </a:solidFill>
              </a:rPr>
              <a:t>Save</a:t>
            </a:r>
            <a:r>
              <a:rPr lang="en-US" sz="1800" dirty="0"/>
              <a:t> as needed and </a:t>
            </a:r>
            <a:r>
              <a:rPr lang="en-US" sz="1800" b="1" i="1" dirty="0"/>
              <a:t>Continue</a:t>
            </a:r>
            <a:endParaRPr lang="en-US" sz="1800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E9827F-E1FE-4097-9808-D4879752F900}"/>
              </a:ext>
            </a:extLst>
          </p:cNvPr>
          <p:cNvGrpSpPr/>
          <p:nvPr/>
        </p:nvGrpSpPr>
        <p:grpSpPr>
          <a:xfrm>
            <a:off x="2183873" y="1400961"/>
            <a:ext cx="7824254" cy="2973916"/>
            <a:chOff x="2183873" y="1400961"/>
            <a:chExt cx="7824254" cy="29739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5E7C9C-201F-4D15-A3B9-391A38CD79F6}"/>
                </a:ext>
              </a:extLst>
            </p:cNvPr>
            <p:cNvPicPr/>
            <p:nvPr/>
          </p:nvPicPr>
          <p:blipFill rotWithShape="1">
            <a:blip r:embed="rId2"/>
            <a:srcRect l="12371" t="24111" r="25843" b="31410"/>
            <a:stretch/>
          </p:blipFill>
          <p:spPr bwMode="auto">
            <a:xfrm>
              <a:off x="2183873" y="1400961"/>
              <a:ext cx="7824254" cy="297391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14953D-8122-4801-96A6-2DDF32710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7053" y="3916191"/>
              <a:ext cx="2953162" cy="428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7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849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Garamond</vt:lpstr>
      <vt:lpstr>SavonVTI</vt:lpstr>
      <vt:lpstr>CHSP  Narrative Report Preparation  &amp;  Submission</vt:lpstr>
      <vt:lpstr>PowerPoint Presentation</vt:lpstr>
      <vt:lpstr>PowerPoint Presentation</vt:lpstr>
      <vt:lpstr>Click on the  Q Report icon  (4th icon)  Click on  Start Report  (black button) </vt:lpstr>
      <vt:lpstr>PowerPoint Presentation</vt:lpstr>
      <vt:lpstr>You will see each section and subsection of the  report if you click on the vertical navigation bar  on the right side of your screen; this bar expands  and contracts as you click on it.    A green checkmark on the subsections  means that you completed this portion  of the report.  </vt:lpstr>
      <vt:lpstr>Section 1: Persons Served  A and B: Demographics &amp; Income Guidelines</vt:lpstr>
      <vt:lpstr>Section 1: Persons Served  C: Census Tract Data</vt:lpstr>
      <vt:lpstr>Section 1: Persons Served  D: Anticipated vs. Actual YTD</vt:lpstr>
      <vt:lpstr>Section 2: Program Accomplishments  A and A2: Implementation Timeline</vt:lpstr>
      <vt:lpstr>Section 2: Program Accomplishments  A: Program Implementation Timeline</vt:lpstr>
      <vt:lpstr>Section 2: Program Accomplishments  A2: Outcome Measurement Framework</vt:lpstr>
      <vt:lpstr>Section 2: Program Accomplishments  B: Obstacles/Challenges</vt:lpstr>
      <vt:lpstr>Section 2: Program Accomplishments  C: Major Accomplishments</vt:lpstr>
      <vt:lpstr>Section 2: Program Accomplishments D: Citizens Review Team Findings and E: CRT Obstacles</vt:lpstr>
      <vt:lpstr>Section 3: Verification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CHSP  Narrative Report Preparation  &amp;  Submission</dc:title>
  <dc:creator>Abigail Sanders</dc:creator>
  <cp:lastModifiedBy>Kyllonen, Virginia</cp:lastModifiedBy>
  <cp:revision>4</cp:revision>
  <dcterms:created xsi:type="dcterms:W3CDTF">2021-06-21T20:15:40Z</dcterms:created>
  <dcterms:modified xsi:type="dcterms:W3CDTF">2021-06-23T19:59:49Z</dcterms:modified>
</cp:coreProperties>
</file>